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3C48-6B58-4296-9450-36E237199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5D00B-7903-49DC-9BF1-B80AABFC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7B5BB-AC0D-4176-92CE-A1C916D6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F59EF-946A-4BD2-B581-66A1ABA8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4D015-1EC6-422E-A90A-732A90DC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8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D1EC-0719-4525-B832-AAF19300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680A7-28D1-43D2-B525-906FDD373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57BDC-088C-48F6-A50A-31F45E9F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9E695-BD67-4D49-80BA-A8AE7B8F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3D39-5B91-48CA-A803-08A24B64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947DE-5284-4358-956F-306AD7C23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4D225-22B0-4A54-B461-B59046D07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508BD-A66E-487C-903A-A515B69E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7137-F562-4AC5-9FDA-5F0CE8BF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DD863-A052-487B-948D-B68AA4E9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6FD4-AA84-4957-9B72-DED136F5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FD4DB-C05E-44E8-BAD2-AC97F84F4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6CCC-50DF-4240-985C-BF0A0A98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66407-E327-4474-A708-E3BCE135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5CF7-F987-4B81-958F-7DD56AA5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BDF7-DBAF-4460-AB3F-E8FF7FB1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1D0A-46CE-4600-B784-3F5F2CFBC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D1644-CF32-47F8-BAF9-1044D956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6A59D-1FDF-41C2-87BA-DEC3691F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9384A-58D5-41FF-81AA-5808B7DF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70D6-0068-4721-84CC-96A7998A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51FF-D07E-4F9E-876F-C4AC84419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C86EF-25CD-4E82-8FA7-C549D0014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FDEC2-DACE-4F27-9211-1C9F9A56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54D5D-3B42-46A9-9727-FD107D8D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2A2B1-42B6-4ACB-B952-101F7E77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2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C033-AB86-4008-9E8A-BE60020C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DBAC9-2724-47FD-9FA9-3828FE660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85262-70AA-4F82-A4BF-D53706F27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00DB1-ECF5-44C4-B10B-4BE679A5D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9C3DD-02B0-4C1A-A8C5-3A799E676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DB574-93D8-4DD3-BA24-FC0EE25E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A33F5-9B4D-466F-99A4-A7D61FA2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00345-577A-4600-85CD-D983392D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5135-82D3-4A90-94FA-68FA1ADA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C7297-0227-47C2-909E-3F6B8C45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F5966-07A9-42AF-99D3-912CC6E5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724EC-B818-4124-8D9D-7459B55B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1EA81-6A45-4D77-B6A9-9AB9D60B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75367-D600-4301-BE29-0860F03C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4EFE-BEDB-45DC-B3B5-5B8E5F7D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F974-BC1F-4975-970D-ABA06AB9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3A02-8AD9-4633-971C-81CDDA794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B61C6-2667-4F37-99D5-71320E831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16A96-6D24-4F4C-8900-08211805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AD601-121D-4334-B8FF-718E7502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366E0-CF43-470E-B224-D3037CA5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0AB91-6BED-4875-8A5C-5FAF41E6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E84B9-091A-40EF-8DA2-3C841DC89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B6826-63E1-44E9-B057-D5D24F94C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66C1E-CB32-4D7C-988F-87DD76B2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FD1A6-1B22-4E73-AA2D-40CFF6D6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76890-4B29-411A-84CE-56ADFECD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9D056-9617-443F-9768-DF26EC58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240E8-1324-486D-A1EB-0744471C9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9285E-1F90-4EBC-92B0-191BA032D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1AE9-022C-49FA-BED7-7DE24F8DCA5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FEE86-ADA3-4D0B-82AA-28CD73D31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91B59-71CB-472E-9A6F-73DA7B9EA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B5B9-666A-4EDA-A9B5-515469FA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B5D2-3E6C-4481-A416-981BA863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0831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Opportunities for </a:t>
            </a:r>
            <a:b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</a:br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Space Entrepreneurs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4A406-366B-4954-9739-001690C7E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7988"/>
            <a:ext cx="9144000" cy="1655762"/>
          </a:xfrm>
        </p:spPr>
        <p:txBody>
          <a:bodyPr/>
          <a:lstStyle/>
          <a:p>
            <a:r>
              <a:rPr lang="en-US" sz="5400" i="1" dirty="0">
                <a:solidFill>
                  <a:srgbClr val="FF0000"/>
                </a:solidFill>
              </a:rPr>
              <a:t>Mars Economics Panel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side view mirror of a car&#10;&#10;Description automatically generated">
            <a:extLst>
              <a:ext uri="{FF2B5EF4-FFF2-40B4-BE49-F238E27FC236}">
                <a16:creationId xmlns:a16="http://schemas.microsoft.com/office/drawing/2014/main" id="{77A41D32-0EA9-4305-9F67-E220CEC96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23" y="-108790"/>
            <a:ext cx="4025153" cy="40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2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4942-DDB2-4334-955C-37DB65C6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60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Russo One" panose="02000503050000020004" pitchFamily="2" charset="0"/>
              </a:rPr>
              <a:t>How to Start &amp; Run a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424E3-F748-4DFA-A336-37422C2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730"/>
            <a:ext cx="11031070" cy="550432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Have a unique idea that generates new business value.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Find Business Advisors who know more then you do!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Write a Business Plan and have people review it.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Understand the financial implications to you and those who support you.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Choose a legal structure (C Corp, S Corp, LLC, Partnership).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Apply for all necessary licenses and permits.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If hiring employees, have an understanding of labor laws and HR implications.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Open a business bank account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Ensure you are managing your finances well, understand your company’s financial &amp; revenue model, and have financial forecasts &amp; other statements.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Pay attention to compliance and regulatory regimes.</a:t>
            </a:r>
          </a:p>
        </p:txBody>
      </p:sp>
    </p:spTree>
    <p:extLst>
      <p:ext uri="{BB962C8B-B14F-4D97-AF65-F5344CB8AC3E}">
        <p14:creationId xmlns:p14="http://schemas.microsoft.com/office/powerpoint/2010/main" val="259501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A84D-FD49-4D70-BD95-69DC3C2F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Russo One" panose="02000503050000020004" pitchFamily="2" charset="0"/>
              </a:rPr>
              <a:t>Ingredients of a Solid Business Plan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CCFB-7A82-4428-BAE6-0C189066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059"/>
            <a:ext cx="10515600" cy="551329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Basic information about your business (Name, location, principals)</a:t>
            </a:r>
          </a:p>
          <a:p>
            <a:r>
              <a:rPr lang="en-US" dirty="0"/>
              <a:t>Describe the Opportunity you are going after.</a:t>
            </a:r>
          </a:p>
          <a:p>
            <a:r>
              <a:rPr lang="en-US" dirty="0"/>
              <a:t>Your solution(s), product(s), or service offering(s) to deliver on the Opportunity.</a:t>
            </a:r>
          </a:p>
          <a:p>
            <a:r>
              <a:rPr lang="en-US" dirty="0"/>
              <a:t>What is your competitive advantage?  (What do you do that nobody else does?)</a:t>
            </a:r>
          </a:p>
          <a:p>
            <a:r>
              <a:rPr lang="en-US" dirty="0"/>
              <a:t>Target Market / Customer Personas</a:t>
            </a:r>
          </a:p>
          <a:p>
            <a:r>
              <a:rPr lang="en-US" dirty="0"/>
              <a:t>Financial Forecast (The business needs to make money by year 4 per the IRS)</a:t>
            </a:r>
          </a:p>
          <a:p>
            <a:r>
              <a:rPr lang="en-US" dirty="0"/>
              <a:t>Management Team and their skills.</a:t>
            </a:r>
          </a:p>
          <a:p>
            <a:r>
              <a:rPr lang="en-US" dirty="0"/>
              <a:t>Execution Plan</a:t>
            </a:r>
          </a:p>
          <a:p>
            <a:r>
              <a:rPr lang="en-US" dirty="0"/>
              <a:t>Marketing (something to ask in 2019: how does Social Media play into Marketing?)</a:t>
            </a:r>
          </a:p>
          <a:p>
            <a:r>
              <a:rPr lang="en-US" dirty="0"/>
              <a:t>Assumptions &amp; Risks</a:t>
            </a:r>
          </a:p>
          <a:p>
            <a:r>
              <a:rPr lang="en-US" dirty="0"/>
              <a:t>Current Status and Milestones</a:t>
            </a:r>
          </a:p>
          <a:p>
            <a:r>
              <a:rPr lang="en-US" dirty="0"/>
              <a:t>Exit Strategy</a:t>
            </a:r>
          </a:p>
        </p:txBody>
      </p:sp>
    </p:spTree>
    <p:extLst>
      <p:ext uri="{BB962C8B-B14F-4D97-AF65-F5344CB8AC3E}">
        <p14:creationId xmlns:p14="http://schemas.microsoft.com/office/powerpoint/2010/main" val="371175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8A32-649B-4DEF-B6B4-214B21EA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Funding 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46042-4B08-4556-BF92-9B566CB8C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Small Business Administration (SBA)</a:t>
            </a:r>
          </a:p>
          <a:p>
            <a:r>
              <a:rPr lang="en-US" dirty="0"/>
              <a:t>Personal Investment</a:t>
            </a:r>
          </a:p>
          <a:p>
            <a:r>
              <a:rPr lang="en-US" dirty="0"/>
              <a:t>Venture Capital</a:t>
            </a:r>
          </a:p>
          <a:p>
            <a:r>
              <a:rPr lang="en-US" dirty="0"/>
              <a:t>Angel Investors</a:t>
            </a:r>
          </a:p>
          <a:p>
            <a:r>
              <a:rPr lang="en-US" dirty="0"/>
              <a:t>Business Incubators</a:t>
            </a:r>
          </a:p>
          <a:p>
            <a:r>
              <a:rPr lang="en-US" dirty="0"/>
              <a:t>Crowdsourcing</a:t>
            </a:r>
          </a:p>
          <a:p>
            <a:r>
              <a:rPr lang="en-US" dirty="0"/>
              <a:t>Government Grants &amp; Subsidies</a:t>
            </a:r>
          </a:p>
          <a:p>
            <a:r>
              <a:rPr lang="en-US" dirty="0"/>
              <a:t>Bank Loans</a:t>
            </a:r>
          </a:p>
          <a:p>
            <a:r>
              <a:rPr lang="en-US" dirty="0"/>
              <a:t>Friends &amp; Family</a:t>
            </a:r>
          </a:p>
        </p:txBody>
      </p:sp>
    </p:spTree>
    <p:extLst>
      <p:ext uri="{BB962C8B-B14F-4D97-AF65-F5344CB8AC3E}">
        <p14:creationId xmlns:p14="http://schemas.microsoft.com/office/powerpoint/2010/main" val="245805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E8-062D-4ABD-BBA6-6E940E6C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Profit and Loss (P/L)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8383-7AF1-4487-B25D-D45D38CCA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Markup</a:t>
            </a:r>
            <a:r>
              <a:rPr lang="en-US" dirty="0"/>
              <a:t> - selling a good at a higher price than its actual cost to you.</a:t>
            </a:r>
          </a:p>
          <a:p>
            <a:r>
              <a:rPr lang="en-US" b="1" dirty="0"/>
              <a:t>Arbitrage</a:t>
            </a:r>
            <a:r>
              <a:rPr lang="en-US" dirty="0"/>
              <a:t> – temporary differences in prices between different markets.</a:t>
            </a:r>
          </a:p>
          <a:p>
            <a:r>
              <a:rPr lang="en-US" b="1" dirty="0"/>
              <a:t>Licensing</a:t>
            </a:r>
            <a:r>
              <a:rPr lang="en-US" dirty="0"/>
              <a:t> – customer pays a price to use your product / service.  (this is very common in computer software for example.)</a:t>
            </a:r>
          </a:p>
          <a:p>
            <a:r>
              <a:rPr lang="en-US" b="1" dirty="0"/>
              <a:t>Commission</a:t>
            </a:r>
            <a:r>
              <a:rPr lang="en-US" dirty="0"/>
              <a:t> – charging per transaction between two parties. (How </a:t>
            </a:r>
            <a:r>
              <a:rPr lang="en-US" dirty="0" err="1"/>
              <a:t>ebay</a:t>
            </a:r>
            <a:r>
              <a:rPr lang="en-US" dirty="0"/>
              <a:t> and credit card companies make money.)</a:t>
            </a:r>
          </a:p>
          <a:p>
            <a:r>
              <a:rPr lang="en-US" b="1" dirty="0"/>
              <a:t>Rent/Lease</a:t>
            </a:r>
            <a:r>
              <a:rPr lang="en-US" dirty="0"/>
              <a:t> – Recurring or one-time revenue for temporary use of a physical asset.</a:t>
            </a:r>
          </a:p>
          <a:p>
            <a:r>
              <a:rPr lang="en-US" b="1" dirty="0"/>
              <a:t>Subscription</a:t>
            </a:r>
            <a:r>
              <a:rPr lang="en-US" dirty="0"/>
              <a:t> – provide a service for a pre-determined periodic cost.</a:t>
            </a:r>
          </a:p>
          <a:p>
            <a:r>
              <a:rPr lang="en-US" b="1" dirty="0"/>
              <a:t>Fee for Service </a:t>
            </a:r>
            <a:r>
              <a:rPr lang="en-US" dirty="0"/>
              <a:t>or</a:t>
            </a:r>
            <a:r>
              <a:rPr lang="en-US" b="1" dirty="0"/>
              <a:t> Pay-as-you-go</a:t>
            </a:r>
            <a:r>
              <a:rPr lang="en-US" dirty="0"/>
              <a:t> – customer pays based on usage of service.</a:t>
            </a:r>
          </a:p>
          <a:p>
            <a:r>
              <a:rPr lang="en-US" b="1" dirty="0"/>
              <a:t>Advertising</a:t>
            </a:r>
            <a:r>
              <a:rPr lang="en-US" dirty="0"/>
              <a:t> – include ads on the content you create.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3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8AB8-5048-4276-81AF-94352427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Questions to ask yourself…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3738-BAD4-448A-8A3D-9B444702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59"/>
            <a:ext cx="10515600" cy="49330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 I have the right Business Advisors to help me with this process?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problem am I solving? / What is my “special sauce”?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else is doing this? (SWAT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funds do I </a:t>
            </a:r>
            <a:r>
              <a:rPr lang="en-US" b="1" i="1" dirty="0"/>
              <a:t>absolutely</a:t>
            </a:r>
            <a:r>
              <a:rPr lang="en-US" dirty="0"/>
              <a:t> need to start?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resources do I currently have to help with the business?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of my personal / family’s wealth will I have at risk?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of my time will this consume?</a:t>
            </a:r>
          </a:p>
        </p:txBody>
      </p:sp>
    </p:spTree>
    <p:extLst>
      <p:ext uri="{BB962C8B-B14F-4D97-AF65-F5344CB8AC3E}">
        <p14:creationId xmlns:p14="http://schemas.microsoft.com/office/powerpoint/2010/main" val="350311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8AB8-5048-4276-81AF-94352427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Questions to ask yourself…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3738-BAD4-448A-8A3D-9B444702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59"/>
            <a:ext cx="10515600" cy="493301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/>
              <a:t>How much effort and energy will this take?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Do I currently have other obligations that will prevent me from giving the business my full attention?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Would there be a much better time for me to start a business other than now? </a:t>
            </a:r>
            <a:r>
              <a:rPr lang="en-US" dirty="0">
                <a:sym typeface="Wingdings" panose="05000000000000000000" pitchFamily="2" charset="2"/>
              </a:rPr>
              <a:t> this will never be 100%</a:t>
            </a: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Am I open enough to change in order for my business to be successful </a:t>
            </a:r>
            <a:endParaRPr lang="en-US" strike="sngStrike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Am I starting from a position of strength (positivity) or weakness (reacting to a financial setback)?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Can I test-run the business part-time before quitting my current job?  How much revenue does the business need to make for me to quit my job?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Never focus on plan B … you are in it to win it! Success is tied to attitude!</a:t>
            </a:r>
          </a:p>
        </p:txBody>
      </p:sp>
    </p:spTree>
    <p:extLst>
      <p:ext uri="{BB962C8B-B14F-4D97-AF65-F5344CB8AC3E}">
        <p14:creationId xmlns:p14="http://schemas.microsoft.com/office/powerpoint/2010/main" val="364187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C032B0-1080-4500-B5B1-343529F48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marssociety.org/startups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F39983-4805-4248-9184-2BEDFDC76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Please take our Survey!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0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605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Russo One</vt:lpstr>
      <vt:lpstr>Office Theme</vt:lpstr>
      <vt:lpstr>Opportunities for  Space Entrepreneurs</vt:lpstr>
      <vt:lpstr>How to Start &amp; Run a Company</vt:lpstr>
      <vt:lpstr>Ingredients of a Solid Business Plan</vt:lpstr>
      <vt:lpstr>Funding Sources</vt:lpstr>
      <vt:lpstr>Profit and Loss (P/L) Models</vt:lpstr>
      <vt:lpstr>Questions to ask yourself…</vt:lpstr>
      <vt:lpstr>Questions to ask yourself…</vt:lpstr>
      <vt:lpstr>marssociety.org/startups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 Space Entrepreneurs</dc:title>
  <dc:creator>James Burk</dc:creator>
  <cp:lastModifiedBy>James Burk</cp:lastModifiedBy>
  <cp:revision>15</cp:revision>
  <dcterms:created xsi:type="dcterms:W3CDTF">2019-10-18T04:50:50Z</dcterms:created>
  <dcterms:modified xsi:type="dcterms:W3CDTF">2019-10-18T17:59:43Z</dcterms:modified>
</cp:coreProperties>
</file>